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5" r:id="rId1"/>
  </p:sldMasterIdLst>
  <p:notesMasterIdLst>
    <p:notesMasterId r:id="rId12"/>
  </p:notesMasterIdLst>
  <p:sldIdLst>
    <p:sldId id="299" r:id="rId2"/>
    <p:sldId id="288" r:id="rId3"/>
    <p:sldId id="291" r:id="rId4"/>
    <p:sldId id="292" r:id="rId5"/>
    <p:sldId id="297" r:id="rId6"/>
    <p:sldId id="298" r:id="rId7"/>
    <p:sldId id="294" r:id="rId8"/>
    <p:sldId id="264" r:id="rId9"/>
    <p:sldId id="265" r:id="rId10"/>
    <p:sldId id="289" r:id="rId1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3"/>
      <p:bold r:id="rId14"/>
      <p:italic r:id="rId15"/>
    </p:embeddedFont>
    <p:embeddedFont>
      <p:font typeface="Inconsolata" pitchFamily="49" charset="77"/>
      <p:regular r:id="rId16"/>
      <p:bold r:id="rId17"/>
    </p:embeddedFont>
    <p:embeddedFont>
      <p:font typeface="Pangolin" pitchFamily="2" charset="77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ff57e0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ff57e0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65f9fc5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65f9fc5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84C33E5-F267-48BA-BD18-369B339693E8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8C94A439-B698-4596-965F-F05768FD97A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8952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453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925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754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05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586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089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7226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61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6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941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1946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763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446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9118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985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623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8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4" r:id="rId18"/>
    <p:sldLayoutId id="2147483687" r:id="rId19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urope-creates.eu/z_3-toolkit-for-peer-advising/defining-peer-advising-and-identifying-key-decision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90A5-4886-2B4D-9136-90A1BD4D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49B9E-B990-C044-B77C-8C9093C1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6" y="791691"/>
            <a:ext cx="7556500" cy="127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AE30E-F402-4742-AD87-0B73F87C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91" y="1863296"/>
            <a:ext cx="1621481" cy="670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4485C-F55A-2944-91AE-0410CA727451}"/>
              </a:ext>
            </a:extLst>
          </p:cNvPr>
          <p:cNvSpPr txBox="1"/>
          <p:nvPr/>
        </p:nvSpPr>
        <p:spPr>
          <a:xfrm>
            <a:off x="1392195" y="2899719"/>
            <a:ext cx="6373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These materials were originally developed at UCF and are included in the </a:t>
            </a:r>
            <a:r>
              <a:rPr lang="en-US" dirty="0">
                <a:hlinkClick r:id="rId4"/>
              </a:rPr>
              <a:t>CREATES Toolkit for Peer Advising</a:t>
            </a:r>
            <a:r>
              <a:rPr lang="en-US" dirty="0"/>
              <a:t> as sample slides for peer advisor training. </a:t>
            </a:r>
          </a:p>
        </p:txBody>
      </p:sp>
    </p:spTree>
    <p:extLst>
      <p:ext uri="{BB962C8B-B14F-4D97-AF65-F5344CB8AC3E}">
        <p14:creationId xmlns:p14="http://schemas.microsoft.com/office/powerpoint/2010/main" val="6913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Ãhnliches Foto">
            <a:extLst>
              <a:ext uri="{FF2B5EF4-FFF2-40B4-BE49-F238E27FC236}">
                <a16:creationId xmlns:a16="http://schemas.microsoft.com/office/drawing/2014/main" id="{5DB41C94-6715-4DE9-B8C5-7D4E4000F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r="20816" b="1"/>
          <a:stretch/>
        </p:blipFill>
        <p:spPr bwMode="auto">
          <a:xfrm>
            <a:off x="15" y="1"/>
            <a:ext cx="3636213" cy="32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Person, drinnen, Tisch, Personen enthält.&#10;&#10;Mit sehr hoher Zuverlässigkeit generierte Beschreibung">
            <a:extLst>
              <a:ext uri="{FF2B5EF4-FFF2-40B4-BE49-F238E27FC236}">
                <a16:creationId xmlns:a16="http://schemas.microsoft.com/office/drawing/2014/main" id="{D3F14FC8-13F8-45CC-9D03-47BC2C389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r="-1" b="8380"/>
          <a:stretch/>
        </p:blipFill>
        <p:spPr>
          <a:xfrm>
            <a:off x="3729037" y="-1"/>
            <a:ext cx="5412677" cy="3269580"/>
          </a:xfrm>
          <a:prstGeom prst="rect">
            <a:avLst/>
          </a:prstGeom>
        </p:spPr>
      </p:pic>
      <p:pic>
        <p:nvPicPr>
          <p:cNvPr id="2054" name="Picture 6" descr="Bildergebnis fÃ¼r students having coffee">
            <a:extLst>
              <a:ext uri="{FF2B5EF4-FFF2-40B4-BE49-F238E27FC236}">
                <a16:creationId xmlns:a16="http://schemas.microsoft.com/office/drawing/2014/main" id="{EFC025CA-B3EC-44A7-8700-7437B0D76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55"/>
          <a:stretch/>
        </p:blipFill>
        <p:spPr bwMode="auto">
          <a:xfrm>
            <a:off x="15" y="3354457"/>
            <a:ext cx="3636213" cy="1789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631262-2237-4904-8997-8061925D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88" y="3485009"/>
            <a:ext cx="5626200" cy="857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understand </a:t>
            </a:r>
            <a:br>
              <a:rPr lang="en-US" dirty="0"/>
            </a:br>
            <a:r>
              <a:rPr lang="en-US" dirty="0"/>
              <a:t>under Peer Advising?</a:t>
            </a:r>
          </a:p>
        </p:txBody>
      </p:sp>
    </p:spTree>
    <p:extLst>
      <p:ext uri="{BB962C8B-B14F-4D97-AF65-F5344CB8AC3E}">
        <p14:creationId xmlns:p14="http://schemas.microsoft.com/office/powerpoint/2010/main" val="11058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67A31-9DCB-4B47-860F-FC1C48429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Peer-</a:t>
            </a:r>
            <a:r>
              <a:rPr lang="de-DE" dirty="0" err="1"/>
              <a:t>Advising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240D70-2EDF-41D9-BCFA-9F2ECEF0E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1.jpg"/>
          <p:cNvPicPr/>
          <p:nvPr/>
        </p:nvPicPr>
        <p:blipFill>
          <a:blip r:embed="rId2"/>
          <a:srcRect b="17948"/>
          <a:stretch>
            <a:fillRect/>
          </a:stretch>
        </p:blipFill>
        <p:spPr>
          <a:xfrm>
            <a:off x="6428508" y="4186381"/>
            <a:ext cx="2438400" cy="914400"/>
          </a:xfrm>
          <a:prstGeom prst="rect">
            <a:avLst/>
          </a:prstGeom>
          <a:ln/>
        </p:spPr>
      </p:pic>
      <p:pic>
        <p:nvPicPr>
          <p:cNvPr id="6" name="image3.png"/>
          <p:cNvPicPr/>
          <p:nvPr/>
        </p:nvPicPr>
        <p:blipFill>
          <a:blip r:embed="rId3"/>
          <a:srcRect t="12500"/>
          <a:stretch>
            <a:fillRect/>
          </a:stretch>
        </p:blipFill>
        <p:spPr>
          <a:xfrm>
            <a:off x="7462404" y="3719656"/>
            <a:ext cx="1752600" cy="4667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924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238BB-B2E7-412C-9257-C55638C3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Peer </a:t>
            </a:r>
            <a:r>
              <a:rPr lang="de-DE" dirty="0" err="1"/>
              <a:t>Advising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AAA06-FED4-4D2D-B922-C3C29CE7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75" y="1304543"/>
            <a:ext cx="7669850" cy="3063000"/>
          </a:xfrm>
        </p:spPr>
        <p:txBody>
          <a:bodyPr/>
          <a:lstStyle/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“Students helping students” </a:t>
            </a:r>
          </a:p>
          <a:p>
            <a:r>
              <a:rPr lang="en-GB" sz="2400" dirty="0">
                <a:latin typeface="+mn-lt"/>
              </a:rPr>
              <a:t>Peer advising can be done in a formal or informal setting</a:t>
            </a:r>
          </a:p>
          <a:p>
            <a:r>
              <a:rPr lang="en-GB" sz="2400" dirty="0">
                <a:latin typeface="+mn-lt"/>
              </a:rPr>
              <a:t>Peer advisors can support advisees in academic or rather social matters </a:t>
            </a:r>
          </a:p>
        </p:txBody>
      </p:sp>
    </p:spTree>
    <p:extLst>
      <p:ext uri="{BB962C8B-B14F-4D97-AF65-F5344CB8AC3E}">
        <p14:creationId xmlns:p14="http://schemas.microsoft.com/office/powerpoint/2010/main" val="27284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39591-669A-4443-A72F-5E5F03A7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 are the objectives of Peer Advising?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B6C726-BDE5-47AB-958F-AAB24B59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74" y="1304543"/>
            <a:ext cx="7582243" cy="3063000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Support the wellbeing and success of students in their study program</a:t>
            </a:r>
          </a:p>
          <a:p>
            <a:pPr lvl="1"/>
            <a:r>
              <a:rPr lang="en-US" sz="1800" dirty="0">
                <a:latin typeface="+mn-lt"/>
              </a:rPr>
              <a:t>Support in the transition between school and family life to university</a:t>
            </a:r>
          </a:p>
          <a:p>
            <a:pPr lvl="1"/>
            <a:r>
              <a:rPr lang="en-US" sz="1800" dirty="0"/>
              <a:t>D</a:t>
            </a:r>
            <a:r>
              <a:rPr lang="en-US" sz="1800" dirty="0">
                <a:latin typeface="+mn-lt"/>
              </a:rPr>
              <a:t>ealing with transition to adulthood and self-reliance, etc..</a:t>
            </a:r>
          </a:p>
          <a:p>
            <a:pPr lvl="1"/>
            <a:r>
              <a:rPr lang="en-US" sz="1800" dirty="0"/>
              <a:t>H</a:t>
            </a:r>
            <a:r>
              <a:rPr lang="en-US" sz="1800" dirty="0">
                <a:latin typeface="+mn-lt"/>
              </a:rPr>
              <a:t>elping with the student life e.g. solitude </a:t>
            </a:r>
          </a:p>
          <a:p>
            <a:pPr lvl="1"/>
            <a:r>
              <a:rPr lang="en-US" sz="1800" dirty="0">
                <a:latin typeface="+mn-lt"/>
              </a:rPr>
              <a:t>Intergenerational exchange</a:t>
            </a:r>
          </a:p>
          <a:p>
            <a:pPr lvl="1"/>
            <a:r>
              <a:rPr lang="en-US" sz="1800" dirty="0">
                <a:latin typeface="+mn-lt"/>
              </a:rPr>
              <a:t>Intercultural exchange</a:t>
            </a:r>
          </a:p>
          <a:p>
            <a:pPr lvl="1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7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objectives of Peer Advising?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375" y="1304543"/>
            <a:ext cx="7532964" cy="3063000"/>
          </a:xfrm>
        </p:spPr>
        <p:txBody>
          <a:bodyPr>
            <a:normAutofit fontScale="92500" lnSpcReduction="20000"/>
          </a:bodyPr>
          <a:lstStyle/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Assist to achieve educational goals</a:t>
            </a:r>
          </a:p>
          <a:p>
            <a:pPr lvl="1"/>
            <a:r>
              <a:rPr lang="en-US" sz="1800" dirty="0"/>
              <a:t>E.g. by tutoring, supporting with important decisions during studies, help with time management, study progress</a:t>
            </a:r>
          </a:p>
          <a:p>
            <a:pPr lvl="1"/>
            <a:r>
              <a:rPr lang="en-US" sz="1800" dirty="0"/>
              <a:t>Survive the university bureaucracy, learn about unspoken rules</a:t>
            </a:r>
          </a:p>
          <a:p>
            <a:pPr lvl="1"/>
            <a:r>
              <a:rPr lang="en-US" sz="1800" dirty="0"/>
              <a:t>Ease fear and stress</a:t>
            </a:r>
          </a:p>
          <a:p>
            <a:pPr lvl="1"/>
            <a:r>
              <a:rPr lang="en-US" sz="1800" dirty="0"/>
              <a:t>Reduces barrier to express ideas</a:t>
            </a:r>
          </a:p>
          <a:p>
            <a:pPr lvl="1"/>
            <a:r>
              <a:rPr lang="en-US" sz="1800" dirty="0"/>
              <a:t>Important to be integrated within self-advising and faculty advising   </a:t>
            </a:r>
          </a:p>
          <a:p>
            <a:pPr lvl="1"/>
            <a:endParaRPr lang="en-US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44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advisors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reflection on their own studies or life decision</a:t>
            </a:r>
          </a:p>
          <a:p>
            <a:r>
              <a:rPr lang="en-US" dirty="0"/>
              <a:t>Advancing communication skills</a:t>
            </a:r>
          </a:p>
          <a:p>
            <a:r>
              <a:rPr lang="en-US" dirty="0"/>
              <a:t>Learning from each other</a:t>
            </a:r>
          </a:p>
          <a:p>
            <a:r>
              <a:rPr lang="en-US" dirty="0"/>
              <a:t>Taking responsibility</a:t>
            </a:r>
          </a:p>
          <a:p>
            <a:r>
              <a:rPr lang="en-US" dirty="0"/>
              <a:t>Possibility to help</a:t>
            </a:r>
          </a:p>
          <a:p>
            <a:r>
              <a:rPr lang="en-US" dirty="0"/>
              <a:t>Getting to know other students/generations/cultures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41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DC9FC-AA51-415E-912F-F855FBF3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 are possible problems or conflicts?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DF6D0-418A-41DF-B056-7C334495B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Intercultural conflicts</a:t>
            </a:r>
          </a:p>
          <a:p>
            <a:r>
              <a:rPr lang="de-DE"/>
              <a:t>Gender conflicts </a:t>
            </a:r>
          </a:p>
          <a:p>
            <a:r>
              <a:rPr lang="de-DE"/>
              <a:t>Communication conflicts</a:t>
            </a:r>
          </a:p>
          <a:p>
            <a:r>
              <a:rPr lang="de-DE"/>
              <a:t>Expectation disparity </a:t>
            </a:r>
          </a:p>
          <a:p>
            <a:r>
              <a:rPr lang="de-DE"/>
              <a:t>Missing information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772500" y="539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rPr>
              <a:t>Peer Advisor should show...</a:t>
            </a:r>
            <a:endParaRPr sz="2800">
              <a:solidFill>
                <a:srgbClr val="43434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4294967295"/>
          </p:nvPr>
        </p:nvSpPr>
        <p:spPr>
          <a:xfrm>
            <a:off x="1639888" y="1058863"/>
            <a:ext cx="7504112" cy="3354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✗"/>
            </a:pPr>
            <a:r>
              <a:rPr lang="en" sz="2000" b="1" dirty="0"/>
              <a:t>Respect</a:t>
            </a:r>
            <a:endParaRPr sz="2000" b="1" dirty="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They must respect everyone in the group. They must be sensitive to </a:t>
            </a:r>
            <a:br>
              <a:rPr lang="en" dirty="0"/>
            </a:br>
            <a:r>
              <a:rPr lang="en" dirty="0"/>
              <a:t>other people’s point of view. 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✗"/>
            </a:pPr>
            <a:r>
              <a:rPr lang="en" sz="2000" b="1" dirty="0"/>
              <a:t>Attentiveness</a:t>
            </a:r>
            <a:endParaRPr sz="2000" b="1" dirty="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Listen to what their advisees are saying, not only to learn more </a:t>
            </a:r>
            <a:br>
              <a:rPr lang="en" dirty="0"/>
            </a:br>
            <a:r>
              <a:rPr lang="en" dirty="0"/>
              <a:t>about them, but also to make them feel more comfortable to open up.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✗"/>
            </a:pPr>
            <a:r>
              <a:rPr lang="en" sz="2000" b="1" dirty="0"/>
              <a:t>Openness</a:t>
            </a:r>
            <a:endParaRPr sz="2000" b="1" dirty="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They should be open to their advisees and encourage them to speak </a:t>
            </a:r>
            <a:br>
              <a:rPr lang="en" dirty="0"/>
            </a:br>
            <a:r>
              <a:rPr lang="en" dirty="0"/>
              <a:t>about their experiences, but not to speak for other people.</a:t>
            </a:r>
            <a:endParaRPr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833250" y="605625"/>
            <a:ext cx="5524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i="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rPr>
              <a:t>Peer Advisors should not...</a:t>
            </a:r>
            <a:endParaRPr sz="2800" i="0">
              <a:solidFill>
                <a:srgbClr val="43434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" name="Google Shape;122;p25"/>
          <p:cNvSpPr txBox="1"/>
          <p:nvPr/>
        </p:nvSpPr>
        <p:spPr>
          <a:xfrm>
            <a:off x="833250" y="1315425"/>
            <a:ext cx="5739900" cy="2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Pangolin"/>
              <a:buChar char="✗"/>
            </a:pPr>
            <a:r>
              <a:rPr lang="en" sz="2000" dirty="0">
                <a:latin typeface="Garamond" panose="02020404030301010803" pitchFamily="18" charset="0"/>
                <a:ea typeface="Pangolin"/>
                <a:cs typeface="Pangolin"/>
                <a:sym typeface="Pangolin"/>
              </a:rPr>
              <a:t>try to convince mentees based on their own experience</a:t>
            </a:r>
            <a:endParaRPr sz="2000" dirty="0">
              <a:latin typeface="Garamond" panose="02020404030301010803" pitchFamily="18" charset="0"/>
              <a:ea typeface="Pangolin"/>
              <a:cs typeface="Pangolin"/>
              <a:sym typeface="Pangoli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Pangolin"/>
              <a:buChar char="✗"/>
            </a:pPr>
            <a:r>
              <a:rPr lang="en" sz="2000" dirty="0">
                <a:latin typeface="Garamond" panose="02020404030301010803" pitchFamily="18" charset="0"/>
                <a:ea typeface="Pangolin"/>
                <a:cs typeface="Pangolin"/>
                <a:sym typeface="Pangolin"/>
              </a:rPr>
              <a:t>act as a multiplier of their own interests</a:t>
            </a:r>
            <a:endParaRPr sz="2000" dirty="0">
              <a:latin typeface="Garamond" panose="02020404030301010803" pitchFamily="18" charset="0"/>
              <a:ea typeface="Pangolin"/>
              <a:cs typeface="Pangolin"/>
              <a:sym typeface="Pangoli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Pangolin"/>
              <a:buChar char="✗"/>
            </a:pPr>
            <a:r>
              <a:rPr lang="en" sz="2000" dirty="0">
                <a:latin typeface="Garamond" panose="02020404030301010803" pitchFamily="18" charset="0"/>
                <a:ea typeface="Pangolin"/>
                <a:cs typeface="Pangolin"/>
                <a:sym typeface="Pangolin"/>
              </a:rPr>
              <a:t>try to be psychologists</a:t>
            </a:r>
            <a:endParaRPr sz="2000" dirty="0">
              <a:latin typeface="Garamond" panose="02020404030301010803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6357450" y="1780512"/>
            <a:ext cx="1501374" cy="1227378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345</Words>
  <Application>Microsoft Macintosh PowerPoint</Application>
  <PresentationFormat>On-screen Show (16:9)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Inconsolata</vt:lpstr>
      <vt:lpstr>Garamond</vt:lpstr>
      <vt:lpstr>Arial</vt:lpstr>
      <vt:lpstr>Pangolin</vt:lpstr>
      <vt:lpstr>Organisch</vt:lpstr>
      <vt:lpstr>PowerPoint Presentation</vt:lpstr>
      <vt:lpstr>Introduction to  Peer-Advising </vt:lpstr>
      <vt:lpstr>Peer Advising</vt:lpstr>
      <vt:lpstr>What are the objectives of Peer Advising? </vt:lpstr>
      <vt:lpstr>What are the objectives of Peer Advising?</vt:lpstr>
      <vt:lpstr>Benefits for advisors</vt:lpstr>
      <vt:lpstr>What are possible problems or conflicts? </vt:lpstr>
      <vt:lpstr>PowerPoint Presentation</vt:lpstr>
      <vt:lpstr>PowerPoint Presentation</vt:lpstr>
      <vt:lpstr>What do you understand  under Peer Advising?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Peer-Advising</dc:title>
  <dc:creator>ss1161</dc:creator>
  <cp:lastModifiedBy>Microsoft Office User</cp:lastModifiedBy>
  <cp:revision>21</cp:revision>
  <dcterms:modified xsi:type="dcterms:W3CDTF">2020-05-27T13:46:03Z</dcterms:modified>
</cp:coreProperties>
</file>